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0" r:id="rId1"/>
  </p:sldMasterIdLst>
  <p:notesMasterIdLst>
    <p:notesMasterId r:id="rId19"/>
  </p:notesMasterIdLst>
  <p:sldIdLst>
    <p:sldId id="256" r:id="rId2"/>
    <p:sldId id="265" r:id="rId3"/>
    <p:sldId id="257" r:id="rId4"/>
    <p:sldId id="261" r:id="rId5"/>
    <p:sldId id="262" r:id="rId6"/>
    <p:sldId id="268" r:id="rId7"/>
    <p:sldId id="264" r:id="rId8"/>
    <p:sldId id="260" r:id="rId9"/>
    <p:sldId id="267" r:id="rId10"/>
    <p:sldId id="266" r:id="rId11"/>
    <p:sldId id="272" r:id="rId12"/>
    <p:sldId id="277" r:id="rId13"/>
    <p:sldId id="270" r:id="rId14"/>
    <p:sldId id="271" r:id="rId15"/>
    <p:sldId id="274" r:id="rId16"/>
    <p:sldId id="27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02"/>
    <p:restoredTop sz="94662"/>
  </p:normalViewPr>
  <p:slideViewPr>
    <p:cSldViewPr snapToGrid="0" snapToObjects="1">
      <p:cViewPr>
        <p:scale>
          <a:sx n="140" d="100"/>
          <a:sy n="140" d="100"/>
        </p:scale>
        <p:origin x="1424" y="4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2" d="100"/>
          <a:sy n="122" d="100"/>
        </p:scale>
        <p:origin x="507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40944-C49C-8D4E-8D36-E23FA8B56661}" type="datetimeFigureOut">
              <a:rPr lang="en-US" smtClean="0"/>
              <a:t>12/4/17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3CFF4-6617-924B-AD6F-7641E061E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13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3CFF4-6617-924B-AD6F-7641E061EC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1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3CFF4-6617-924B-AD6F-7641E061EC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02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3CFF4-6617-924B-AD6F-7641E061EC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19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3CFF4-6617-924B-AD6F-7641E061EC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1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populous of</a:t>
            </a:r>
            <a:r>
              <a:rPr lang="en-US" baseline="0" dirty="0" smtClean="0"/>
              <a:t> New York’s five boroughs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3CFF4-6617-924B-AD6F-7641E061EC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17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82426-3472-C448-8A35-4FF56423A45A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1458-0E1C-DF4B-9544-D6BB87306F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82426-3472-C448-8A35-4FF56423A45A}" type="datetimeFigureOut">
              <a:rPr lang="en-US" smtClean="0"/>
              <a:t>12/4/17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1458-0E1C-DF4B-9544-D6BB87306F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82426-3472-C448-8A35-4FF56423A45A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1458-0E1C-DF4B-9544-D6BB87306F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82426-3472-C448-8A35-4FF56423A45A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1458-0E1C-DF4B-9544-D6BB87306F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82426-3472-C448-8A35-4FF56423A45A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1458-0E1C-DF4B-9544-D6BB87306F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82426-3472-C448-8A35-4FF56423A45A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1458-0E1C-DF4B-9544-D6BB87306F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82426-3472-C448-8A35-4FF56423A45A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1458-0E1C-DF4B-9544-D6BB87306F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82426-3472-C448-8A35-4FF56423A45A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1458-0E1C-DF4B-9544-D6BB87306F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82426-3472-C448-8A35-4FF56423A45A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1458-0E1C-DF4B-9544-D6BB87306F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82426-3472-C448-8A35-4FF56423A45A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2CD1458-0E1C-DF4B-9544-D6BB87306F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82426-3472-C448-8A35-4FF56423A45A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1458-0E1C-DF4B-9544-D6BB87306F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82426-3472-C448-8A35-4FF56423A45A}" type="datetimeFigureOut">
              <a:rPr lang="en-US" smtClean="0"/>
              <a:t>12/4/17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1458-0E1C-DF4B-9544-D6BB87306F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82426-3472-C448-8A35-4FF56423A45A}" type="datetimeFigureOut">
              <a:rPr lang="en-US" smtClean="0"/>
              <a:t>12/4/17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1458-0E1C-DF4B-9544-D6BB87306F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82426-3472-C448-8A35-4FF56423A45A}" type="datetimeFigureOut">
              <a:rPr lang="en-US" smtClean="0"/>
              <a:t>12/4/17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1458-0E1C-DF4B-9544-D6BB87306F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82426-3472-C448-8A35-4FF56423A45A}" type="datetimeFigureOut">
              <a:rPr lang="en-US" smtClean="0"/>
              <a:t>12/4/17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1458-0E1C-DF4B-9544-D6BB87306F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82426-3472-C448-8A35-4FF56423A45A}" type="datetimeFigureOut">
              <a:rPr lang="en-US" smtClean="0"/>
              <a:t>12/4/17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1458-0E1C-DF4B-9544-D6BB87306F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82426-3472-C448-8A35-4FF56423A45A}" type="datetimeFigureOut">
              <a:rPr lang="en-US" smtClean="0"/>
              <a:t>12/4/17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1458-0E1C-DF4B-9544-D6BB87306F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A82426-3472-C448-8A35-4FF56423A45A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2CD1458-0E1C-DF4B-9544-D6BB87306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2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595" y="1704271"/>
            <a:ext cx="8574622" cy="3449457"/>
          </a:xfrm>
        </p:spPr>
        <p:txBody>
          <a:bodyPr anchor="ctr">
            <a:normAutofit/>
          </a:bodyPr>
          <a:lstStyle/>
          <a:p>
            <a:pPr algn="ctr"/>
            <a:r>
              <a:rPr lang="en-US" sz="8800" smtClean="0">
                <a:latin typeface="Impact" charset="0"/>
                <a:ea typeface="Impact" charset="0"/>
                <a:cs typeface="Impact" charset="0"/>
              </a:rPr>
              <a:t>NYC Taxi Data</a:t>
            </a:r>
            <a:r>
              <a:rPr lang="en-US" sz="8000" smtClean="0">
                <a:latin typeface="Impact" charset="0"/>
                <a:ea typeface="Impact" charset="0"/>
                <a:cs typeface="Impact" charset="0"/>
              </a:rPr>
              <a:t/>
            </a:r>
            <a:br>
              <a:rPr lang="en-US" sz="8000" smtClean="0">
                <a:latin typeface="Impact" charset="0"/>
                <a:ea typeface="Impact" charset="0"/>
                <a:cs typeface="Impact" charset="0"/>
              </a:rPr>
            </a:br>
            <a:r>
              <a:rPr lang="en-US" sz="8000" smtClean="0">
                <a:latin typeface="Impact" charset="0"/>
                <a:ea typeface="Impact" charset="0"/>
                <a:cs typeface="Impact" charset="0"/>
              </a:rPr>
              <a:t/>
            </a:r>
            <a:br>
              <a:rPr lang="en-US" sz="8000" smtClean="0">
                <a:latin typeface="Impact" charset="0"/>
                <a:ea typeface="Impact" charset="0"/>
                <a:cs typeface="Impact" charset="0"/>
              </a:rPr>
            </a:br>
            <a:r>
              <a:rPr lang="en-US" sz="4000" smtClean="0">
                <a:latin typeface="Impact" charset="0"/>
                <a:ea typeface="Impact" charset="0"/>
                <a:cs typeface="Impact" charset="0"/>
              </a:rPr>
              <a:t>Abhishek Das</a:t>
            </a:r>
            <a:endParaRPr lang="en-US" sz="4000" dirty="0"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844" y="0"/>
            <a:ext cx="4576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7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502920"/>
            <a:ext cx="10018713" cy="1752599"/>
          </a:xfrm>
        </p:spPr>
        <p:txBody>
          <a:bodyPr>
            <a:noAutofit/>
          </a:bodyPr>
          <a:lstStyle/>
          <a:p>
            <a:r>
              <a:rPr lang="en-US" sz="7200" dirty="0" smtClean="0">
                <a:latin typeface="Impact" charset="0"/>
                <a:ea typeface="Impact" charset="0"/>
                <a:cs typeface="Impact" charset="0"/>
              </a:rPr>
              <a:t>Shorter fares reliable</a:t>
            </a:r>
            <a:endParaRPr lang="en-US" sz="7200" dirty="0"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32" y="2435991"/>
            <a:ext cx="8747465" cy="4175004"/>
          </a:xfrm>
        </p:spPr>
      </p:pic>
    </p:spTree>
    <p:extLst>
      <p:ext uri="{BB962C8B-B14F-4D97-AF65-F5344CB8AC3E}">
        <p14:creationId xmlns:p14="http://schemas.microsoft.com/office/powerpoint/2010/main" val="204223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latin typeface="Impact" charset="0"/>
                <a:ea typeface="Impact" charset="0"/>
                <a:cs typeface="Impact" charset="0"/>
              </a:rPr>
              <a:t>Minimum Sample Size</a:t>
            </a:r>
            <a:endParaRPr lang="en-US" sz="7200" dirty="0"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84311" y="2438399"/>
            <a:ext cx="10018713" cy="3610233"/>
          </a:xfrm>
        </p:spPr>
        <p:txBody>
          <a:bodyPr anchor="t"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smtClean="0">
                <a:latin typeface="Impact" charset="0"/>
                <a:ea typeface="Impact" charset="0"/>
                <a:cs typeface="Impact" charset="0"/>
              </a:rPr>
              <a:t>Margin of Error = 5%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200" dirty="0" smtClean="0">
              <a:latin typeface="Impact" charset="0"/>
              <a:ea typeface="Impact" charset="0"/>
              <a:cs typeface="Impact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smtClean="0">
                <a:latin typeface="Impact" charset="0"/>
                <a:ea typeface="Impact" charset="0"/>
                <a:cs typeface="Impact" charset="0"/>
              </a:rPr>
              <a:t>Confidence Interval = 95% -&gt; Z-Score = 1.96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200" dirty="0" smtClean="0">
              <a:latin typeface="Impact" charset="0"/>
              <a:ea typeface="Impact" charset="0"/>
              <a:cs typeface="Impact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smtClean="0">
                <a:latin typeface="Impact" charset="0"/>
                <a:ea typeface="Impact" charset="0"/>
                <a:cs typeface="Impact" charset="0"/>
              </a:rPr>
              <a:t>Standard Deviation = 50%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200" dirty="0">
              <a:latin typeface="Impact" charset="0"/>
              <a:ea typeface="Impact" charset="0"/>
              <a:cs typeface="Impact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smtClean="0">
                <a:latin typeface="Impact" charset="0"/>
                <a:ea typeface="Impact" charset="0"/>
                <a:cs typeface="Impact" charset="0"/>
              </a:rPr>
              <a:t>Sample Size = (1.96*0.5/0.05)^2 = 385 trips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latin typeface="Impact" charset="0"/>
                <a:ea typeface="Impact" charset="0"/>
                <a:cs typeface="Impact" charset="0"/>
              </a:rPr>
              <a:t>Features</a:t>
            </a:r>
            <a:endParaRPr lang="en-US" sz="7200" dirty="0"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84311" y="2176273"/>
            <a:ext cx="10018713" cy="4215384"/>
          </a:xfrm>
        </p:spPr>
        <p:txBody>
          <a:bodyPr anchor="t">
            <a:no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dirty="0" smtClean="0">
                <a:latin typeface="Impact" charset="0"/>
                <a:ea typeface="Impact" charset="0"/>
                <a:cs typeface="Impact" charset="0"/>
              </a:rPr>
              <a:t>Average Speed per hour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dirty="0" smtClean="0">
                <a:latin typeface="Impact" charset="0"/>
                <a:ea typeface="Impact" charset="0"/>
                <a:cs typeface="Impact" charset="0"/>
              </a:rPr>
              <a:t>Trips per hour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dirty="0" smtClean="0">
                <a:latin typeface="Impact" charset="0"/>
                <a:ea typeface="Impact" charset="0"/>
                <a:cs typeface="Impact" charset="0"/>
              </a:rPr>
              <a:t>Pickup Latitude/Longitude</a:t>
            </a:r>
          </a:p>
          <a:p>
            <a:pPr marL="457200" lvl="0" indent="-457200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3600" dirty="0" smtClean="0">
                <a:latin typeface="Impact" charset="0"/>
                <a:ea typeface="Impact" charset="0"/>
                <a:cs typeface="Impact" charset="0"/>
              </a:rPr>
              <a:t>Drop off Latitude/Longitude</a:t>
            </a:r>
          </a:p>
          <a:p>
            <a:pPr marL="457200" lvl="0" indent="-457200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3600" dirty="0" smtClean="0">
                <a:latin typeface="Impact" charset="0"/>
                <a:ea typeface="Impact" charset="0"/>
                <a:cs typeface="Impact" charset="0"/>
              </a:rPr>
              <a:t>Trip Distance</a:t>
            </a:r>
          </a:p>
          <a:p>
            <a:pPr marL="457200" lvl="0" indent="-457200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3600" dirty="0" smtClean="0">
                <a:latin typeface="Impact" charset="0"/>
                <a:ea typeface="Impact" charset="0"/>
                <a:cs typeface="Impact" charset="0"/>
              </a:rPr>
              <a:t>Pickup Hour</a:t>
            </a:r>
          </a:p>
          <a:p>
            <a:pPr marL="457200" lvl="0" indent="-457200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3600" dirty="0" smtClean="0">
                <a:latin typeface="Impact" charset="0"/>
                <a:ea typeface="Impact" charset="0"/>
                <a:cs typeface="Impact" charset="0"/>
              </a:rPr>
              <a:t>Day of Month</a:t>
            </a:r>
          </a:p>
          <a:p>
            <a:pPr marL="457200" lvl="0" indent="-457200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3600" dirty="0" smtClean="0">
                <a:latin typeface="Impact" charset="0"/>
                <a:ea typeface="Impact" charset="0"/>
                <a:cs typeface="Impact" charset="0"/>
              </a:rPr>
              <a:t>Taxi Shift</a:t>
            </a:r>
            <a:endParaRPr lang="en-US" sz="3600" dirty="0" smtClean="0">
              <a:latin typeface="Impact" charset="0"/>
              <a:ea typeface="Impact" charset="0"/>
              <a:cs typeface="Impact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3600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390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502920"/>
            <a:ext cx="10018713" cy="1752599"/>
          </a:xfrm>
        </p:spPr>
        <p:txBody>
          <a:bodyPr>
            <a:noAutofit/>
          </a:bodyPr>
          <a:lstStyle/>
          <a:p>
            <a:r>
              <a:rPr lang="en-US" sz="7200" dirty="0" smtClean="0">
                <a:latin typeface="Impact" charset="0"/>
                <a:ea typeface="Impact" charset="0"/>
                <a:cs typeface="Impact" charset="0"/>
              </a:rPr>
              <a:t>Predicting Taxi Fares</a:t>
            </a:r>
            <a:endParaRPr lang="en-US" sz="7200" dirty="0"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0" y="2255519"/>
            <a:ext cx="10018712" cy="4410457"/>
          </a:xfrm>
        </p:spPr>
      </p:pic>
    </p:spTree>
    <p:extLst>
      <p:ext uri="{BB962C8B-B14F-4D97-AF65-F5344CB8AC3E}">
        <p14:creationId xmlns:p14="http://schemas.microsoft.com/office/powerpoint/2010/main" val="190352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502920"/>
            <a:ext cx="10018713" cy="1752599"/>
          </a:xfrm>
        </p:spPr>
        <p:txBody>
          <a:bodyPr>
            <a:noAutofit/>
          </a:bodyPr>
          <a:lstStyle/>
          <a:p>
            <a:r>
              <a:rPr lang="en-US" sz="7200" dirty="0" smtClean="0">
                <a:latin typeface="Impact" charset="0"/>
                <a:ea typeface="Impact" charset="0"/>
                <a:cs typeface="Impact" charset="0"/>
              </a:rPr>
              <a:t>Predicting % Tip</a:t>
            </a:r>
            <a:endParaRPr lang="en-US" sz="7200" dirty="0"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09" y="2255519"/>
            <a:ext cx="10018713" cy="4529329"/>
          </a:xfrm>
        </p:spPr>
      </p:pic>
    </p:spTree>
    <p:extLst>
      <p:ext uri="{BB962C8B-B14F-4D97-AF65-F5344CB8AC3E}">
        <p14:creationId xmlns:p14="http://schemas.microsoft.com/office/powerpoint/2010/main" val="109071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>
                <a:latin typeface="Impact" charset="0"/>
                <a:ea typeface="Impact" charset="0"/>
                <a:cs typeface="Impact" charset="0"/>
              </a:rPr>
              <a:t>Maximize Daily Earnings</a:t>
            </a:r>
            <a:endParaRPr lang="en-US" sz="7200" dirty="0"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2438398"/>
            <a:ext cx="4630989" cy="4419601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870" y="2438399"/>
            <a:ext cx="5065154" cy="4419600"/>
          </a:xfrm>
        </p:spPr>
      </p:pic>
    </p:spTree>
    <p:extLst>
      <p:ext uri="{BB962C8B-B14F-4D97-AF65-F5344CB8AC3E}">
        <p14:creationId xmlns:p14="http://schemas.microsoft.com/office/powerpoint/2010/main" val="141587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>
                <a:latin typeface="Impact" charset="0"/>
                <a:ea typeface="Impact" charset="0"/>
                <a:cs typeface="Impact" charset="0"/>
              </a:rPr>
              <a:t>Profitable Evening Routes</a:t>
            </a:r>
            <a:endParaRPr lang="en-US" sz="7200" dirty="0"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0" y="2438399"/>
            <a:ext cx="10018713" cy="4419601"/>
          </a:xfrm>
        </p:spPr>
      </p:pic>
    </p:spTree>
    <p:extLst>
      <p:ext uri="{BB962C8B-B14F-4D97-AF65-F5344CB8AC3E}">
        <p14:creationId xmlns:p14="http://schemas.microsoft.com/office/powerpoint/2010/main" val="109789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>
                <a:latin typeface="Impact" charset="0"/>
                <a:ea typeface="Impact" charset="0"/>
                <a:cs typeface="Impact" charset="0"/>
              </a:rPr>
              <a:t>Non-Crowded Trips</a:t>
            </a:r>
            <a:endParaRPr lang="en-US" sz="7200" dirty="0"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0" y="2438399"/>
            <a:ext cx="10018713" cy="4419601"/>
          </a:xfrm>
        </p:spPr>
      </p:pic>
    </p:spTree>
    <p:extLst>
      <p:ext uri="{BB962C8B-B14F-4D97-AF65-F5344CB8AC3E}">
        <p14:creationId xmlns:p14="http://schemas.microsoft.com/office/powerpoint/2010/main" val="1209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latin typeface="Impact" charset="0"/>
                <a:ea typeface="Impact" charset="0"/>
                <a:cs typeface="Impact" charset="0"/>
              </a:rPr>
              <a:t>One Month</a:t>
            </a:r>
            <a:endParaRPr lang="en-US" sz="7200" dirty="0"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1856" y="2438399"/>
            <a:ext cx="5596110" cy="38290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>
                <a:latin typeface="Impact" charset="0"/>
                <a:ea typeface="Impact" charset="0"/>
                <a:cs typeface="Impact" charset="0"/>
              </a:rPr>
              <a:t>2 companies</a:t>
            </a:r>
          </a:p>
          <a:p>
            <a:pPr marL="0" indent="0">
              <a:buNone/>
            </a:pPr>
            <a:r>
              <a:rPr lang="en-US" sz="4400" dirty="0" smtClean="0">
                <a:latin typeface="Impact" charset="0"/>
                <a:ea typeface="Impact" charset="0"/>
                <a:cs typeface="Impact" charset="0"/>
              </a:rPr>
              <a:t>13,276 taxis</a:t>
            </a:r>
          </a:p>
          <a:p>
            <a:pPr marL="0" indent="0">
              <a:buNone/>
            </a:pPr>
            <a:r>
              <a:rPr lang="en-US" sz="4400" dirty="0">
                <a:latin typeface="Impact" charset="0"/>
                <a:ea typeface="Impact" charset="0"/>
                <a:cs typeface="Impact" charset="0"/>
              </a:rPr>
              <a:t>3</a:t>
            </a:r>
            <a:r>
              <a:rPr lang="en-US" sz="4400" dirty="0" smtClean="0">
                <a:latin typeface="Impact" charset="0"/>
                <a:ea typeface="Impact" charset="0"/>
                <a:cs typeface="Impact" charset="0"/>
              </a:rPr>
              <a:t>4 million miles</a:t>
            </a:r>
          </a:p>
          <a:p>
            <a:pPr marL="0" indent="0">
              <a:buNone/>
            </a:pPr>
            <a:r>
              <a:rPr lang="en-US" sz="4400" dirty="0" smtClean="0">
                <a:latin typeface="Impact" charset="0"/>
                <a:ea typeface="Impact" charset="0"/>
                <a:cs typeface="Impact" charset="0"/>
              </a:rPr>
              <a:t>$184 million in revenue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66" y="2438398"/>
            <a:ext cx="4966299" cy="382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2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>
                <a:latin typeface="Impact" charset="0"/>
                <a:ea typeface="Impact" charset="0"/>
                <a:cs typeface="Impact" charset="0"/>
              </a:rPr>
              <a:t>Passengers</a:t>
            </a:r>
            <a:endParaRPr lang="en-US" sz="7200" dirty="0"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2" y="2438399"/>
            <a:ext cx="4654930" cy="335280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486" y="2438399"/>
            <a:ext cx="4625538" cy="3352801"/>
          </a:xfrm>
        </p:spPr>
      </p:pic>
    </p:spTree>
    <p:extLst>
      <p:ext uri="{BB962C8B-B14F-4D97-AF65-F5344CB8AC3E}">
        <p14:creationId xmlns:p14="http://schemas.microsoft.com/office/powerpoint/2010/main" val="69954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>
                <a:latin typeface="Impact" charset="0"/>
                <a:ea typeface="Impact" charset="0"/>
                <a:cs typeface="Impact" charset="0"/>
              </a:rPr>
              <a:t>Non-Airport Fares &lt; $35 </a:t>
            </a:r>
            <a:br>
              <a:rPr lang="en-US" sz="7200" dirty="0" smtClean="0">
                <a:latin typeface="Impact" charset="0"/>
                <a:ea typeface="Impact" charset="0"/>
                <a:cs typeface="Impact" charset="0"/>
              </a:rPr>
            </a:br>
            <a:r>
              <a:rPr lang="en-US" sz="7200" dirty="0" smtClean="0">
                <a:latin typeface="Impact" charset="0"/>
                <a:ea typeface="Impact" charset="0"/>
                <a:cs typeface="Impact" charset="0"/>
              </a:rPr>
              <a:t>Median Airport fares $52</a:t>
            </a:r>
            <a:endParaRPr lang="en-US" sz="7200" dirty="0"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2438399"/>
            <a:ext cx="10018712" cy="4045528"/>
          </a:xfrm>
        </p:spPr>
      </p:pic>
    </p:spTree>
    <p:extLst>
      <p:ext uri="{BB962C8B-B14F-4D97-AF65-F5344CB8AC3E}">
        <p14:creationId xmlns:p14="http://schemas.microsoft.com/office/powerpoint/2010/main" val="66797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>
                <a:latin typeface="Impact" charset="0"/>
                <a:ea typeface="Impact" charset="0"/>
                <a:cs typeface="Impact" charset="0"/>
              </a:rPr>
              <a:t>Airport tips are higher</a:t>
            </a:r>
            <a:endParaRPr lang="en-US" sz="8000" dirty="0"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2" y="2438398"/>
            <a:ext cx="10018712" cy="4012277"/>
          </a:xfrm>
        </p:spPr>
      </p:pic>
    </p:spTree>
    <p:extLst>
      <p:ext uri="{BB962C8B-B14F-4D97-AF65-F5344CB8AC3E}">
        <p14:creationId xmlns:p14="http://schemas.microsoft.com/office/powerpoint/2010/main" val="192843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 smtClean="0">
                <a:latin typeface="Impact" charset="0"/>
                <a:ea typeface="Impact" charset="0"/>
                <a:cs typeface="Impact" charset="0"/>
              </a:rPr>
              <a:t>Airport Total Amounts Higher</a:t>
            </a:r>
            <a:endParaRPr lang="en-US" sz="7200" dirty="0"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2438399"/>
            <a:ext cx="10018713" cy="4037172"/>
          </a:xfrm>
        </p:spPr>
      </p:pic>
    </p:spTree>
    <p:extLst>
      <p:ext uri="{BB962C8B-B14F-4D97-AF65-F5344CB8AC3E}">
        <p14:creationId xmlns:p14="http://schemas.microsoft.com/office/powerpoint/2010/main" val="46219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>
                <a:latin typeface="Impact" charset="0"/>
                <a:ea typeface="Impact" charset="0"/>
                <a:cs typeface="Impact" charset="0"/>
              </a:rPr>
              <a:t>Mon, Tue &amp; weekend evenings are busiest</a:t>
            </a:r>
            <a:endParaRPr lang="en-US" sz="7200" dirty="0"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2667000"/>
            <a:ext cx="4978272" cy="3775364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83" y="2667000"/>
            <a:ext cx="5040441" cy="3775364"/>
          </a:xfrm>
        </p:spPr>
      </p:pic>
    </p:spTree>
    <p:extLst>
      <p:ext uri="{BB962C8B-B14F-4D97-AF65-F5344CB8AC3E}">
        <p14:creationId xmlns:p14="http://schemas.microsoft.com/office/powerpoint/2010/main" val="60861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61" y="1968842"/>
            <a:ext cx="7426411" cy="4283677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algn="ctr"/>
            <a:r>
              <a:rPr lang="en-US" sz="7200" dirty="0" smtClean="0">
                <a:latin typeface="Impact" charset="0"/>
                <a:ea typeface="Impact" charset="0"/>
                <a:cs typeface="Impact" charset="0"/>
              </a:rPr>
              <a:t>12.36m trips in Manhattan</a:t>
            </a:r>
            <a:endParaRPr lang="en-US" sz="7200" dirty="0">
              <a:latin typeface="Impact" charset="0"/>
              <a:ea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33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>
                <a:latin typeface="Impact" charset="0"/>
                <a:ea typeface="Impact" charset="0"/>
                <a:cs typeface="Impact" charset="0"/>
              </a:rPr>
              <a:t>Airport travel times fluctuate most</a:t>
            </a:r>
            <a:endParaRPr lang="en-US" sz="7200" dirty="0"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341" y="2549610"/>
            <a:ext cx="6882651" cy="4184823"/>
          </a:xfrm>
        </p:spPr>
      </p:pic>
    </p:spTree>
    <p:extLst>
      <p:ext uri="{BB962C8B-B14F-4D97-AF65-F5344CB8AC3E}">
        <p14:creationId xmlns:p14="http://schemas.microsoft.com/office/powerpoint/2010/main" val="45426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3622</TotalTime>
  <Words>132</Words>
  <Application>Microsoft Macintosh PowerPoint</Application>
  <PresentationFormat>Widescreen</PresentationFormat>
  <Paragraphs>42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Corbel</vt:lpstr>
      <vt:lpstr>Impact</vt:lpstr>
      <vt:lpstr>Arial</vt:lpstr>
      <vt:lpstr>Parallax</vt:lpstr>
      <vt:lpstr>NYC Taxi Data  Abhishek Das</vt:lpstr>
      <vt:lpstr>One Month</vt:lpstr>
      <vt:lpstr>Passengers</vt:lpstr>
      <vt:lpstr>Non-Airport Fares &lt; $35  Median Airport fares $52</vt:lpstr>
      <vt:lpstr>Airport tips are higher</vt:lpstr>
      <vt:lpstr>Airport Total Amounts Higher</vt:lpstr>
      <vt:lpstr>Mon, Tue &amp; weekend evenings are busiest</vt:lpstr>
      <vt:lpstr>12.36m trips in Manhattan</vt:lpstr>
      <vt:lpstr>Airport travel times fluctuate most</vt:lpstr>
      <vt:lpstr>Shorter fares reliable</vt:lpstr>
      <vt:lpstr>Minimum Sample Size</vt:lpstr>
      <vt:lpstr>Features</vt:lpstr>
      <vt:lpstr>Predicting Taxi Fares</vt:lpstr>
      <vt:lpstr>Predicting % Tip</vt:lpstr>
      <vt:lpstr>Maximize Daily Earnings</vt:lpstr>
      <vt:lpstr>Profitable Evening Routes</vt:lpstr>
      <vt:lpstr>Non-Crowded Trips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NYC Taxi Data</dc:title>
  <dc:creator>Abhishek Das</dc:creator>
  <cp:lastModifiedBy>Abhishek Das</cp:lastModifiedBy>
  <cp:revision>73</cp:revision>
  <cp:lastPrinted>2017-12-04T06:08:58Z</cp:lastPrinted>
  <dcterms:created xsi:type="dcterms:W3CDTF">2017-11-01T04:09:18Z</dcterms:created>
  <dcterms:modified xsi:type="dcterms:W3CDTF">2017-12-04T09:36:59Z</dcterms:modified>
</cp:coreProperties>
</file>